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18"/>
  </p:handoutMasterIdLst>
  <p:sldIdLst>
    <p:sldId id="256" r:id="rId6"/>
    <p:sldId id="257" r:id="rId7"/>
    <p:sldId id="258" r:id="rId8"/>
    <p:sldId id="270" r:id="rId9"/>
    <p:sldId id="264" r:id="rId10"/>
    <p:sldId id="269" r:id="rId11"/>
    <p:sldId id="260" r:id="rId12"/>
    <p:sldId id="261" r:id="rId13"/>
    <p:sldId id="262" r:id="rId14"/>
    <p:sldId id="266" r:id="rId15"/>
    <p:sldId id="265" r:id="rId16"/>
    <p:sldId id="267" r:id="rId17"/>
  </p:sldIdLst>
  <p:sldSz cx="12192000" cy="6858000"/>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1" d="100"/>
          <a:sy n="91" d="100"/>
        </p:scale>
        <p:origin x="-39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8898FBD-B290-48C2-98E9-7F4FDEA397F2}" type="datetimeFigureOut">
              <a:rPr lang="fr-CA" smtClean="0"/>
              <a:pPr/>
              <a:t>2020-09-08</a:t>
            </a:fld>
            <a:endParaRPr lang="fr-CA"/>
          </a:p>
        </p:txBody>
      </p:sp>
      <p:sp>
        <p:nvSpPr>
          <p:cNvPr id="4" name="Espace réservé du pied de page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7C35D49-FFDE-4BB2-9D93-D49BCCD39544}" type="slidenum">
              <a:rPr lang="fr-CA" smtClean="0"/>
              <a:pPr/>
              <a:t>‹N°›</a:t>
            </a:fld>
            <a:endParaRPr lang="fr-CA"/>
          </a:p>
        </p:txBody>
      </p:sp>
    </p:spTree>
    <p:extLst>
      <p:ext uri="{BB962C8B-B14F-4D97-AF65-F5344CB8AC3E}">
        <p14:creationId xmlns:p14="http://schemas.microsoft.com/office/powerpoint/2010/main" xmlns="" val="12406111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C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556984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188535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1239751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659006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C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242168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414375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3267526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2836377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33634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417113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C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E82D10-1E45-48A4-8FD1-102673A0305E}" type="datetimeFigureOut">
              <a:rPr lang="fr-CA" smtClean="0"/>
              <a:pPr/>
              <a:t>2020-09-08</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454379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82D10-1E45-48A4-8FD1-102673A0305E}" type="datetimeFigureOut">
              <a:rPr lang="fr-CA" smtClean="0"/>
              <a:pPr/>
              <a:t>2020-09-08</a:t>
            </a:fld>
            <a:endParaRPr lang="fr-C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1885F3-512F-4DDA-97DA-98187598999A}" type="slidenum">
              <a:rPr lang="fr-CA" smtClean="0"/>
              <a:pPr/>
              <a:t>‹N°›</a:t>
            </a:fld>
            <a:endParaRPr lang="fr-CA"/>
          </a:p>
        </p:txBody>
      </p:sp>
    </p:spTree>
    <p:extLst>
      <p:ext uri="{BB962C8B-B14F-4D97-AF65-F5344CB8AC3E}">
        <p14:creationId xmlns:p14="http://schemas.microsoft.com/office/powerpoint/2010/main" xmlns="" val="3061225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1243"/>
            <a:ext cx="9144000" cy="2387600"/>
          </a:xfrm>
        </p:spPr>
        <p:txBody>
          <a:bodyPr>
            <a:normAutofit fontScale="90000"/>
          </a:bodyPr>
          <a:lstStyle/>
          <a:p>
            <a:r>
              <a:rPr lang="fr-CA" b="1" dirty="0" smtClean="0"/>
              <a:t>Reprise des activités en personne au sein du Programme des cadets du Canada dans un contexte COVID-19</a:t>
            </a:r>
            <a:endParaRPr lang="fr-CA" b="1" dirty="0"/>
          </a:p>
        </p:txBody>
      </p:sp>
      <p:sp>
        <p:nvSpPr>
          <p:cNvPr id="3" name="Sous-titre 2"/>
          <p:cNvSpPr>
            <a:spLocks noGrp="1"/>
          </p:cNvSpPr>
          <p:nvPr>
            <p:ph type="subTitle" idx="1"/>
          </p:nvPr>
        </p:nvSpPr>
        <p:spPr>
          <a:xfrm>
            <a:off x="1524000" y="4800918"/>
            <a:ext cx="9144000" cy="1655762"/>
          </a:xfrm>
        </p:spPr>
        <p:txBody>
          <a:bodyPr>
            <a:normAutofit fontScale="92500" lnSpcReduction="10000"/>
          </a:bodyPr>
          <a:lstStyle/>
          <a:p>
            <a:endParaRPr lang="fr-CA" dirty="0" smtClean="0"/>
          </a:p>
          <a:p>
            <a:r>
              <a:rPr lang="fr-CA" dirty="0" smtClean="0"/>
              <a:t>Cette présentation peut être modifiée afin d’être conforme aux mesures de santé publique (MSP) en vigueur dans votre communauté et aux exigences du ou des locateurs de vos locaux d’entraînement/espaces en plein air.  Toutefois, il est interdit de supprimer les MSP imposées par le Gp S Nat CRJC.</a:t>
            </a:r>
            <a:endParaRPr lang="fr-CA" dirty="0"/>
          </a:p>
        </p:txBody>
      </p:sp>
      <p:sp>
        <p:nvSpPr>
          <p:cNvPr id="4" name="ZoneTexte 3"/>
          <p:cNvSpPr txBox="1"/>
          <p:nvPr/>
        </p:nvSpPr>
        <p:spPr>
          <a:xfrm>
            <a:off x="874644" y="26504"/>
            <a:ext cx="2146852" cy="646331"/>
          </a:xfrm>
          <a:prstGeom prst="rect">
            <a:avLst/>
          </a:prstGeom>
          <a:noFill/>
        </p:spPr>
        <p:txBody>
          <a:bodyPr wrap="square" rtlCol="0">
            <a:spAutoFit/>
          </a:bodyPr>
          <a:lstStyle/>
          <a:p>
            <a:r>
              <a:rPr lang="fr-CA" sz="1200" dirty="0" smtClean="0">
                <a:latin typeface="Times New Roman" panose="02020603050405020304" pitchFamily="18" charset="0"/>
                <a:cs typeface="Times New Roman" panose="02020603050405020304" pitchFamily="18" charset="0"/>
              </a:rPr>
              <a:t>Annexe </a:t>
            </a:r>
            <a:r>
              <a:rPr lang="fr-CA" sz="1200" dirty="0">
                <a:latin typeface="Times New Roman" panose="02020603050405020304" pitchFamily="18" charset="0"/>
                <a:cs typeface="Times New Roman" panose="02020603050405020304" pitchFamily="18" charset="0"/>
              </a:rPr>
              <a:t>B</a:t>
            </a:r>
            <a:endParaRPr lang="fr-CA" sz="1200" dirty="0" smtClean="0">
              <a:latin typeface="Times New Roman" panose="02020603050405020304" pitchFamily="18" charset="0"/>
              <a:cs typeface="Times New Roman" panose="02020603050405020304" pitchFamily="18" charset="0"/>
            </a:endParaRPr>
          </a:p>
          <a:p>
            <a:r>
              <a:rPr lang="fr-CA" sz="1200" dirty="0" smtClean="0">
                <a:latin typeface="Times New Roman" panose="02020603050405020304" pitchFamily="18" charset="0"/>
                <a:cs typeface="Times New Roman" panose="02020603050405020304" pitchFamily="18" charset="0"/>
              </a:rPr>
              <a:t>1085-0 (J35)</a:t>
            </a:r>
          </a:p>
          <a:p>
            <a:r>
              <a:rPr lang="fr-CA" sz="1200" dirty="0">
                <a:latin typeface="Times New Roman" panose="02020603050405020304" pitchFamily="18" charset="0"/>
                <a:cs typeface="Times New Roman" panose="02020603050405020304" pitchFamily="18" charset="0"/>
              </a:rPr>
              <a:t> </a:t>
            </a:r>
            <a:r>
              <a:rPr lang="fr-CA" sz="1200" dirty="0" smtClean="0">
                <a:latin typeface="Times New Roman" panose="02020603050405020304" pitchFamily="18" charset="0"/>
                <a:cs typeface="Times New Roman" panose="02020603050405020304" pitchFamily="18" charset="0"/>
              </a:rPr>
              <a:t>    août 2020</a:t>
            </a:r>
            <a:endParaRPr lang="fr-CA"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65889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J’ai des symptômes</a:t>
            </a:r>
            <a:endParaRPr lang="fr-CA" b="1" dirty="0"/>
          </a:p>
        </p:txBody>
      </p:sp>
      <p:sp>
        <p:nvSpPr>
          <p:cNvPr id="3" name="Espace réservé du texte 2"/>
          <p:cNvSpPr>
            <a:spLocks noGrp="1"/>
          </p:cNvSpPr>
          <p:nvPr>
            <p:ph type="body" idx="1"/>
          </p:nvPr>
        </p:nvSpPr>
        <p:spPr/>
        <p:txBody>
          <a:bodyPr/>
          <a:lstStyle/>
          <a:p>
            <a:r>
              <a:rPr lang="fr-CA" dirty="0" smtClean="0"/>
              <a:t>Les symptômes</a:t>
            </a:r>
            <a:endParaRPr lang="fr-CA" dirty="0"/>
          </a:p>
        </p:txBody>
      </p:sp>
      <p:sp>
        <p:nvSpPr>
          <p:cNvPr id="4" name="Espace réservé du contenu 3"/>
          <p:cNvSpPr>
            <a:spLocks noGrp="1"/>
          </p:cNvSpPr>
          <p:nvPr>
            <p:ph sz="half" idx="2"/>
          </p:nvPr>
        </p:nvSpPr>
        <p:spPr/>
        <p:txBody>
          <a:bodyPr>
            <a:normAutofit fontScale="70000" lnSpcReduction="20000"/>
          </a:bodyPr>
          <a:lstStyle/>
          <a:p>
            <a:r>
              <a:rPr lang="fr-CA" dirty="0" smtClean="0"/>
              <a:t>Fièvre (38 degrés </a:t>
            </a:r>
            <a:r>
              <a:rPr lang="fr-CA" dirty="0" err="1" smtClean="0"/>
              <a:t>Celcius</a:t>
            </a:r>
            <a:r>
              <a:rPr lang="fr-CA" dirty="0" smtClean="0"/>
              <a:t> et plus)</a:t>
            </a:r>
          </a:p>
          <a:p>
            <a:endParaRPr lang="fr-CA" dirty="0" smtClean="0"/>
          </a:p>
          <a:p>
            <a:r>
              <a:rPr lang="fr-CA" dirty="0" smtClean="0"/>
              <a:t>Apparition/aggravation d’une toux</a:t>
            </a:r>
          </a:p>
          <a:p>
            <a:pPr marL="0" indent="0">
              <a:buNone/>
            </a:pPr>
            <a:endParaRPr lang="fr-CA" dirty="0" smtClean="0"/>
          </a:p>
          <a:p>
            <a:r>
              <a:rPr lang="fr-CA" dirty="0" smtClean="0"/>
              <a:t>Difficultés respiratoires</a:t>
            </a:r>
          </a:p>
          <a:p>
            <a:endParaRPr lang="fr-CA" dirty="0"/>
          </a:p>
          <a:p>
            <a:r>
              <a:rPr lang="fr-CA" dirty="0" smtClean="0"/>
              <a:t>Perte soudaine de l’odorat sans congestion nasale, avec ou sans perte de goût</a:t>
            </a:r>
          </a:p>
          <a:p>
            <a:endParaRPr lang="fr-CA" dirty="0"/>
          </a:p>
          <a:p>
            <a:r>
              <a:rPr lang="fr-CA" dirty="0"/>
              <a:t>mal de gorge, </a:t>
            </a:r>
            <a:r>
              <a:rPr lang="fr-CA" dirty="0" smtClean="0"/>
              <a:t>mal </a:t>
            </a:r>
            <a:r>
              <a:rPr lang="fr-CA" dirty="0"/>
              <a:t>de tête, </a:t>
            </a:r>
            <a:r>
              <a:rPr lang="fr-CA" dirty="0" smtClean="0"/>
              <a:t>douleur </a:t>
            </a:r>
            <a:r>
              <a:rPr lang="fr-CA" dirty="0"/>
              <a:t>musculaire, </a:t>
            </a:r>
            <a:r>
              <a:rPr lang="fr-CA" dirty="0" smtClean="0"/>
              <a:t>fatigue </a:t>
            </a:r>
            <a:r>
              <a:rPr lang="fr-CA" dirty="0"/>
              <a:t>intense, </a:t>
            </a:r>
            <a:r>
              <a:rPr lang="fr-CA" dirty="0" smtClean="0"/>
              <a:t>perte </a:t>
            </a:r>
            <a:r>
              <a:rPr lang="fr-CA" dirty="0"/>
              <a:t>importante de l’appétit et </a:t>
            </a:r>
            <a:r>
              <a:rPr lang="fr-CA" dirty="0" smtClean="0"/>
              <a:t>diarrhée</a:t>
            </a:r>
            <a:endParaRPr lang="fr-CA" dirty="0"/>
          </a:p>
          <a:p>
            <a:endParaRPr lang="fr-CA" dirty="0" smtClean="0"/>
          </a:p>
          <a:p>
            <a:endParaRPr lang="fr-CA" dirty="0"/>
          </a:p>
        </p:txBody>
      </p:sp>
      <p:sp>
        <p:nvSpPr>
          <p:cNvPr id="5" name="Espace réservé du texte 4"/>
          <p:cNvSpPr>
            <a:spLocks noGrp="1"/>
          </p:cNvSpPr>
          <p:nvPr>
            <p:ph type="body" sz="quarter" idx="3"/>
          </p:nvPr>
        </p:nvSpPr>
        <p:spPr/>
        <p:txBody>
          <a:bodyPr/>
          <a:lstStyle/>
          <a:p>
            <a:r>
              <a:rPr lang="fr-CA" dirty="0" smtClean="0"/>
              <a:t>Quoi faire</a:t>
            </a:r>
            <a:endParaRPr lang="fr-CA" dirty="0"/>
          </a:p>
        </p:txBody>
      </p:sp>
      <p:sp>
        <p:nvSpPr>
          <p:cNvPr id="6" name="Espace réservé du contenu 5"/>
          <p:cNvSpPr>
            <a:spLocks noGrp="1"/>
          </p:cNvSpPr>
          <p:nvPr>
            <p:ph sz="quarter" idx="4"/>
          </p:nvPr>
        </p:nvSpPr>
        <p:spPr/>
        <p:txBody>
          <a:bodyPr>
            <a:normAutofit fontScale="77500" lnSpcReduction="20000"/>
          </a:bodyPr>
          <a:lstStyle/>
          <a:p>
            <a:r>
              <a:rPr lang="fr-CA" dirty="0"/>
              <a:t>J’avertis obligatoirement et immédiatement mon supérieur immédiat.</a:t>
            </a:r>
          </a:p>
          <a:p>
            <a:endParaRPr lang="fr-CA" dirty="0"/>
          </a:p>
          <a:p>
            <a:r>
              <a:rPr lang="fr-CA" dirty="0"/>
              <a:t>J’avertis mes parents, je reste à la maison et je m’isole.</a:t>
            </a:r>
          </a:p>
          <a:p>
            <a:pPr marL="0" indent="0">
              <a:buNone/>
            </a:pPr>
            <a:endParaRPr lang="fr-CA" dirty="0"/>
          </a:p>
          <a:p>
            <a:r>
              <a:rPr lang="fr-CA" dirty="0"/>
              <a:t>Je m’informe auprès des autorités (sans frais:  1 877 644-4545)</a:t>
            </a:r>
          </a:p>
          <a:p>
            <a:endParaRPr lang="fr-CA" dirty="0"/>
          </a:p>
          <a:p>
            <a:r>
              <a:rPr lang="fr-CA" dirty="0"/>
              <a:t>Je respecte les consignes de la Santé publique</a:t>
            </a:r>
            <a:r>
              <a:rPr lang="fr-CA" dirty="0" smtClean="0"/>
              <a:t>.</a:t>
            </a:r>
            <a:endParaRPr lang="fr-CA" dirty="0"/>
          </a:p>
        </p:txBody>
      </p:sp>
    </p:spTree>
    <p:extLst>
      <p:ext uri="{BB962C8B-B14F-4D97-AF65-F5344CB8AC3E}">
        <p14:creationId xmlns:p14="http://schemas.microsoft.com/office/powerpoint/2010/main" xmlns="" val="1873995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b="1" dirty="0" smtClean="0"/>
              <a:t>Je ne veux pas/ne peux pas participer aux activités en personne.  Y </a:t>
            </a:r>
            <a:r>
              <a:rPr lang="fr-CA" b="1" dirty="0" err="1" smtClean="0"/>
              <a:t>a-t-il</a:t>
            </a:r>
            <a:r>
              <a:rPr lang="fr-CA" b="1" dirty="0" smtClean="0"/>
              <a:t> des conséquences ?</a:t>
            </a:r>
            <a:endParaRPr lang="fr-CA" b="1" dirty="0"/>
          </a:p>
        </p:txBody>
      </p:sp>
      <p:sp>
        <p:nvSpPr>
          <p:cNvPr id="3" name="Espace réservé du contenu 2"/>
          <p:cNvSpPr>
            <a:spLocks noGrp="1"/>
          </p:cNvSpPr>
          <p:nvPr>
            <p:ph idx="1"/>
          </p:nvPr>
        </p:nvSpPr>
        <p:spPr/>
        <p:txBody>
          <a:bodyPr/>
          <a:lstStyle/>
          <a:p>
            <a:r>
              <a:rPr lang="fr-CA" dirty="0" smtClean="0"/>
              <a:t>Certains cadets peuvent se sentir inconfortables lors des activités en personnes et craindre d’être infectés par la COVID-19.  </a:t>
            </a:r>
            <a:r>
              <a:rPr lang="fr-CA" i="1" dirty="0" smtClean="0"/>
              <a:t>C’est normal </a:t>
            </a:r>
            <a:r>
              <a:rPr lang="fr-CA" dirty="0" smtClean="0"/>
              <a:t>!</a:t>
            </a:r>
          </a:p>
          <a:p>
            <a:endParaRPr lang="fr-CA" dirty="0"/>
          </a:p>
          <a:p>
            <a:r>
              <a:rPr lang="fr-CA" dirty="0" smtClean="0"/>
              <a:t>Les cadets pourront choisir d’assister à une activité de façon virtuelle même si elle se déroule en classe si le lieu, la technologie et le sujet s’y prêtent.</a:t>
            </a:r>
          </a:p>
          <a:p>
            <a:endParaRPr lang="fr-CA" dirty="0"/>
          </a:p>
          <a:p>
            <a:r>
              <a:rPr lang="fr-CA" dirty="0" smtClean="0"/>
              <a:t>Un cadet qui est absent lors d’une activité en personne ne sera pas pénalisé.</a:t>
            </a:r>
          </a:p>
          <a:p>
            <a:pPr marL="0" indent="0">
              <a:buNone/>
            </a:pPr>
            <a:endParaRPr lang="fr-CA" dirty="0"/>
          </a:p>
        </p:txBody>
      </p:sp>
    </p:spTree>
    <p:extLst>
      <p:ext uri="{BB962C8B-B14F-4D97-AF65-F5344CB8AC3E}">
        <p14:creationId xmlns:p14="http://schemas.microsoft.com/office/powerpoint/2010/main" xmlns="" val="1893030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activités</a:t>
            </a:r>
            <a:endParaRPr lang="fr-CA" b="1" dirty="0"/>
          </a:p>
        </p:txBody>
      </p:sp>
      <p:sp>
        <p:nvSpPr>
          <p:cNvPr id="3" name="Espace réservé du texte 2"/>
          <p:cNvSpPr>
            <a:spLocks noGrp="1"/>
          </p:cNvSpPr>
          <p:nvPr>
            <p:ph type="body" idx="1"/>
          </p:nvPr>
        </p:nvSpPr>
        <p:spPr/>
        <p:txBody>
          <a:bodyPr/>
          <a:lstStyle/>
          <a:p>
            <a:r>
              <a:rPr lang="fr-CA" dirty="0" smtClean="0"/>
              <a:t>Ce qui est permis</a:t>
            </a:r>
            <a:endParaRPr lang="fr-CA" dirty="0"/>
          </a:p>
        </p:txBody>
      </p:sp>
      <p:sp>
        <p:nvSpPr>
          <p:cNvPr id="4" name="Espace réservé du contenu 3"/>
          <p:cNvSpPr>
            <a:spLocks noGrp="1"/>
          </p:cNvSpPr>
          <p:nvPr>
            <p:ph sz="half" idx="2"/>
          </p:nvPr>
        </p:nvSpPr>
        <p:spPr/>
        <p:txBody>
          <a:bodyPr>
            <a:normAutofit fontScale="92500"/>
          </a:bodyPr>
          <a:lstStyle/>
          <a:p>
            <a:r>
              <a:rPr lang="fr-CA" dirty="0"/>
              <a:t>Activités </a:t>
            </a:r>
            <a:r>
              <a:rPr lang="fr-CA" dirty="0" smtClean="0"/>
              <a:t>virtuelles</a:t>
            </a:r>
          </a:p>
          <a:p>
            <a:r>
              <a:rPr lang="fr-CA" dirty="0" smtClean="0"/>
              <a:t>Formation d’introduction amenant à des </a:t>
            </a:r>
            <a:r>
              <a:rPr lang="fr-CA" dirty="0"/>
              <a:t>activités </a:t>
            </a:r>
            <a:r>
              <a:rPr lang="fr-CA" dirty="0" smtClean="0"/>
              <a:t>pratiques</a:t>
            </a:r>
          </a:p>
          <a:p>
            <a:r>
              <a:rPr lang="fr-CA" dirty="0" smtClean="0"/>
              <a:t>L’auto-déplacement sera fortement encouragé pour se rendre sur le lieu de l’activité (cadet par ses propres moyens, avec un parent/accompagnateur)</a:t>
            </a:r>
            <a:endParaRPr lang="fr-CA" dirty="0"/>
          </a:p>
          <a:p>
            <a:endParaRPr lang="fr-CA" dirty="0"/>
          </a:p>
        </p:txBody>
      </p:sp>
      <p:sp>
        <p:nvSpPr>
          <p:cNvPr id="5" name="Espace réservé du texte 4"/>
          <p:cNvSpPr>
            <a:spLocks noGrp="1"/>
          </p:cNvSpPr>
          <p:nvPr>
            <p:ph type="body" sz="quarter" idx="3"/>
          </p:nvPr>
        </p:nvSpPr>
        <p:spPr/>
        <p:txBody>
          <a:bodyPr/>
          <a:lstStyle/>
          <a:p>
            <a:r>
              <a:rPr lang="fr-CA" dirty="0" smtClean="0"/>
              <a:t>Non autorisé</a:t>
            </a:r>
            <a:endParaRPr lang="fr-CA" dirty="0"/>
          </a:p>
        </p:txBody>
      </p:sp>
      <p:sp>
        <p:nvSpPr>
          <p:cNvPr id="6" name="Espace réservé du contenu 5"/>
          <p:cNvSpPr>
            <a:spLocks noGrp="1"/>
          </p:cNvSpPr>
          <p:nvPr>
            <p:ph sz="quarter" idx="4"/>
          </p:nvPr>
        </p:nvSpPr>
        <p:spPr/>
        <p:txBody>
          <a:bodyPr>
            <a:normAutofit/>
          </a:bodyPr>
          <a:lstStyle/>
          <a:p>
            <a:r>
              <a:rPr lang="fr-CA" dirty="0"/>
              <a:t>Activités avec </a:t>
            </a:r>
            <a:r>
              <a:rPr lang="fr-CA" dirty="0" smtClean="0"/>
              <a:t>une nuitée</a:t>
            </a:r>
          </a:p>
          <a:p>
            <a:r>
              <a:rPr lang="fr-CA" dirty="0" smtClean="0"/>
              <a:t>La cantine au CC/</a:t>
            </a:r>
            <a:r>
              <a:rPr lang="fr-CA" dirty="0" err="1" smtClean="0"/>
              <a:t>Esc</a:t>
            </a:r>
            <a:endParaRPr lang="fr-CA" dirty="0"/>
          </a:p>
          <a:p>
            <a:r>
              <a:rPr lang="fr-CA" dirty="0"/>
              <a:t>Collectes de </a:t>
            </a:r>
            <a:r>
              <a:rPr lang="fr-CA" dirty="0" smtClean="0"/>
              <a:t>fonds en personne</a:t>
            </a:r>
          </a:p>
          <a:p>
            <a:r>
              <a:rPr lang="fr-CA" dirty="0" smtClean="0"/>
              <a:t>Les </a:t>
            </a:r>
            <a:r>
              <a:rPr lang="fr-CA" dirty="0"/>
              <a:t>voyages à plus d’une heure du </a:t>
            </a:r>
            <a:r>
              <a:rPr lang="fr-CA" dirty="0" smtClean="0"/>
              <a:t>CC/</a:t>
            </a:r>
            <a:r>
              <a:rPr lang="fr-CA" dirty="0" err="1" smtClean="0"/>
              <a:t>Esc</a:t>
            </a:r>
            <a:endParaRPr lang="fr-CA" dirty="0" smtClean="0"/>
          </a:p>
          <a:p>
            <a:r>
              <a:rPr lang="fr-CA" dirty="0" smtClean="0"/>
              <a:t>La pratique des instruments à vent</a:t>
            </a:r>
            <a:endParaRPr lang="fr-CA" dirty="0"/>
          </a:p>
        </p:txBody>
      </p:sp>
    </p:spTree>
    <p:extLst>
      <p:ext uri="{BB962C8B-B14F-4D97-AF65-F5344CB8AC3E}">
        <p14:creationId xmlns:p14="http://schemas.microsoft.com/office/powerpoint/2010/main" xmlns="" val="139648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Contexte</a:t>
            </a:r>
            <a:endParaRPr lang="fr-CA" b="1" dirty="0"/>
          </a:p>
        </p:txBody>
      </p:sp>
      <p:sp>
        <p:nvSpPr>
          <p:cNvPr id="3" name="Espace réservé du contenu 2"/>
          <p:cNvSpPr>
            <a:spLocks noGrp="1"/>
          </p:cNvSpPr>
          <p:nvPr>
            <p:ph idx="1"/>
          </p:nvPr>
        </p:nvSpPr>
        <p:spPr/>
        <p:txBody>
          <a:bodyPr>
            <a:normAutofit fontScale="92500"/>
          </a:bodyPr>
          <a:lstStyle/>
          <a:p>
            <a:r>
              <a:rPr lang="fr-CA" dirty="0" smtClean="0"/>
              <a:t>Les activités du Programme des cadets du Canada sont arrêtées depuis le 13 mars 2020 en raison de la pandémie associée à la COVID-19.</a:t>
            </a:r>
          </a:p>
          <a:p>
            <a:pPr marL="0" indent="0">
              <a:buNone/>
            </a:pPr>
            <a:endParaRPr lang="fr-CA" dirty="0" smtClean="0"/>
          </a:p>
          <a:p>
            <a:r>
              <a:rPr lang="fr-CA" dirty="0" smtClean="0"/>
              <a:t>Même si le nombre de cas d’infection et de décès au Canada et au Québec semble sous contrôle, l’application stricte de mesures de santé publique (MSP) est obligatoire.</a:t>
            </a:r>
          </a:p>
          <a:p>
            <a:pPr marL="0" indent="0">
              <a:buNone/>
            </a:pPr>
            <a:endParaRPr lang="fr-CA" dirty="0" smtClean="0"/>
          </a:p>
          <a:p>
            <a:r>
              <a:rPr lang="fr-CA" dirty="0" smtClean="0"/>
              <a:t>Le Groupe national de soutien aux cadets et Rangers juniors canadiens (Gp S </a:t>
            </a:r>
            <a:r>
              <a:rPr lang="fr-CA" dirty="0" err="1" smtClean="0"/>
              <a:t>Natl</a:t>
            </a:r>
            <a:r>
              <a:rPr lang="fr-CA" dirty="0" smtClean="0"/>
              <a:t> CRJC) autorise la reprise des activités en personne au sein des CC/</a:t>
            </a:r>
            <a:r>
              <a:rPr lang="fr-CA" dirty="0" err="1" smtClean="0"/>
              <a:t>Esc</a:t>
            </a:r>
            <a:r>
              <a:rPr lang="fr-CA" dirty="0" smtClean="0"/>
              <a:t> </a:t>
            </a:r>
            <a:r>
              <a:rPr lang="fr-CA" b="1" dirty="0" smtClean="0"/>
              <a:t>si et seulement si </a:t>
            </a:r>
            <a:r>
              <a:rPr lang="fr-CA" dirty="0" smtClean="0"/>
              <a:t>les MSP sont respectées.</a:t>
            </a:r>
            <a:endParaRPr lang="fr-CA" dirty="0"/>
          </a:p>
        </p:txBody>
      </p:sp>
    </p:spTree>
    <p:extLst>
      <p:ext uri="{BB962C8B-B14F-4D97-AF65-F5344CB8AC3E}">
        <p14:creationId xmlns:p14="http://schemas.microsoft.com/office/powerpoint/2010/main" xmlns="" val="1089543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mesures de santé publique (MSP)</a:t>
            </a:r>
            <a:endParaRPr lang="fr-CA" b="1" dirty="0"/>
          </a:p>
        </p:txBody>
      </p:sp>
      <p:sp>
        <p:nvSpPr>
          <p:cNvPr id="3" name="Espace réservé du contenu 2"/>
          <p:cNvSpPr>
            <a:spLocks noGrp="1"/>
          </p:cNvSpPr>
          <p:nvPr>
            <p:ph idx="1"/>
          </p:nvPr>
        </p:nvSpPr>
        <p:spPr/>
        <p:txBody>
          <a:bodyPr>
            <a:normAutofit/>
          </a:bodyPr>
          <a:lstStyle/>
          <a:p>
            <a:r>
              <a:rPr lang="fr-CA" dirty="0" smtClean="0"/>
              <a:t>Une MSP est une action </a:t>
            </a:r>
            <a:r>
              <a:rPr lang="fr-CA" b="1" dirty="0" smtClean="0"/>
              <a:t>personnelle</a:t>
            </a:r>
            <a:r>
              <a:rPr lang="fr-CA" dirty="0" smtClean="0"/>
              <a:t> et </a:t>
            </a:r>
            <a:r>
              <a:rPr lang="fr-CA" b="1" dirty="0" smtClean="0"/>
              <a:t>communautaire</a:t>
            </a:r>
            <a:r>
              <a:rPr lang="fr-CA" dirty="0" smtClean="0"/>
              <a:t> adaptée à un milieu visant à atténuer la transmission de la COVID-19.  </a:t>
            </a:r>
          </a:p>
          <a:p>
            <a:pPr marL="0" indent="0">
              <a:buNone/>
            </a:pPr>
            <a:endParaRPr lang="fr-CA" dirty="0" smtClean="0"/>
          </a:p>
          <a:p>
            <a:pPr lvl="1"/>
            <a:r>
              <a:rPr lang="fr-CA" dirty="0" smtClean="0"/>
              <a:t>« </a:t>
            </a:r>
            <a:r>
              <a:rPr lang="fr-CA" i="1" dirty="0" smtClean="0">
                <a:solidFill>
                  <a:srgbClr val="FF0000"/>
                </a:solidFill>
              </a:rPr>
              <a:t>Je me protège et je protège les autres !</a:t>
            </a:r>
            <a:r>
              <a:rPr lang="fr-CA" dirty="0" smtClean="0"/>
              <a:t> »</a:t>
            </a:r>
          </a:p>
          <a:p>
            <a:endParaRPr lang="fr-CA" dirty="0"/>
          </a:p>
          <a:p>
            <a:r>
              <a:rPr lang="fr-CA" dirty="0" smtClean="0"/>
              <a:t>Les MSP en vigueur au CC/</a:t>
            </a:r>
            <a:r>
              <a:rPr lang="fr-CA" dirty="0" err="1" smtClean="0"/>
              <a:t>Esc</a:t>
            </a:r>
            <a:r>
              <a:rPr lang="fr-CA" dirty="0" smtClean="0"/>
              <a:t> sont celles décrétées par les gouvernements provinciaux d’appartenance et du Canada ainsi que les Forces armées canadiennes (FAC).  Le Gp S Nat CRJC peut, s’il le juge approprié, être plus sévère dans l’application de mesures visant à protéger le personnel adulte, les cadets et ses partenaires.</a:t>
            </a:r>
            <a:endParaRPr lang="fr-CA" dirty="0"/>
          </a:p>
        </p:txBody>
      </p:sp>
    </p:spTree>
    <p:extLst>
      <p:ext uri="{BB962C8B-B14F-4D97-AF65-F5344CB8AC3E}">
        <p14:creationId xmlns:p14="http://schemas.microsoft.com/office/powerpoint/2010/main" xmlns="" val="4252366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 </a:t>
            </a:r>
            <a:r>
              <a:rPr lang="fr-CA" b="1" dirty="0" err="1" smtClean="0"/>
              <a:t>Cmdt</a:t>
            </a:r>
            <a:r>
              <a:rPr lang="fr-CA" b="1" dirty="0" smtClean="0"/>
              <a:t> du CC/</a:t>
            </a:r>
            <a:r>
              <a:rPr lang="fr-CA" b="1" dirty="0" err="1" smtClean="0"/>
              <a:t>Esc</a:t>
            </a:r>
            <a:r>
              <a:rPr lang="fr-CA" b="1" dirty="0" smtClean="0"/>
              <a:t> doit:</a:t>
            </a:r>
            <a:endParaRPr lang="fr-CA" b="1" dirty="0"/>
          </a:p>
        </p:txBody>
      </p:sp>
      <p:sp>
        <p:nvSpPr>
          <p:cNvPr id="3" name="Espace réservé du contenu 2"/>
          <p:cNvSpPr>
            <a:spLocks noGrp="1"/>
          </p:cNvSpPr>
          <p:nvPr>
            <p:ph idx="1"/>
          </p:nvPr>
        </p:nvSpPr>
        <p:spPr/>
        <p:txBody>
          <a:bodyPr>
            <a:normAutofit/>
          </a:bodyPr>
          <a:lstStyle/>
          <a:p>
            <a:r>
              <a:rPr lang="fr-CA" dirty="0" smtClean="0"/>
              <a:t>Nommer un adulte (préférablement un officier en uniforme) à titre d’officier de sécurité « COVID-19 »,</a:t>
            </a:r>
          </a:p>
          <a:p>
            <a:pPr marL="0" indent="0">
              <a:buNone/>
            </a:pPr>
            <a:endParaRPr lang="fr-CA" dirty="0" smtClean="0"/>
          </a:p>
          <a:p>
            <a:r>
              <a:rPr lang="fr-CA" dirty="0" smtClean="0"/>
              <a:t>Se référer à l’ordre de tâche 002 pour les tâches spécifiques de cet officier</a:t>
            </a:r>
            <a:endParaRPr lang="fr-CA" dirty="0"/>
          </a:p>
        </p:txBody>
      </p:sp>
    </p:spTree>
    <p:extLst>
      <p:ext uri="{BB962C8B-B14F-4D97-AF65-F5344CB8AC3E}">
        <p14:creationId xmlns:p14="http://schemas.microsoft.com/office/powerpoint/2010/main" xmlns="" val="189120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 personnel du CC/</a:t>
            </a:r>
            <a:r>
              <a:rPr lang="fr-CA" b="1" dirty="0" err="1" smtClean="0"/>
              <a:t>Esc</a:t>
            </a:r>
            <a:r>
              <a:rPr lang="fr-CA" b="1" dirty="0" smtClean="0"/>
              <a:t> doit:</a:t>
            </a:r>
            <a:endParaRPr lang="fr-CA" b="1" dirty="0"/>
          </a:p>
        </p:txBody>
      </p:sp>
      <p:sp>
        <p:nvSpPr>
          <p:cNvPr id="3" name="Espace réservé du contenu 2"/>
          <p:cNvSpPr>
            <a:spLocks noGrp="1"/>
          </p:cNvSpPr>
          <p:nvPr>
            <p:ph idx="1"/>
          </p:nvPr>
        </p:nvSpPr>
        <p:spPr>
          <a:xfrm>
            <a:off x="838200" y="1751161"/>
            <a:ext cx="10515600" cy="4606507"/>
          </a:xfrm>
        </p:spPr>
        <p:txBody>
          <a:bodyPr>
            <a:normAutofit fontScale="92500" lnSpcReduction="10000"/>
          </a:bodyPr>
          <a:lstStyle/>
          <a:p>
            <a:r>
              <a:rPr lang="fr-CA" dirty="0" smtClean="0"/>
              <a:t>Suivre la formation en ligne de sensibilisation à la COVID-19.</a:t>
            </a:r>
          </a:p>
          <a:p>
            <a:pPr marL="0" indent="0">
              <a:buNone/>
            </a:pPr>
            <a:endParaRPr lang="fr-CA" dirty="0" smtClean="0"/>
          </a:p>
          <a:p>
            <a:r>
              <a:rPr lang="fr-CA" dirty="0" smtClean="0"/>
              <a:t>Adapter les activités d’entraînement pour une prestation en contexte COVID. Les activités en personne doivent favoriser les activités pratiques.</a:t>
            </a:r>
          </a:p>
          <a:p>
            <a:pPr marL="0" indent="0">
              <a:buNone/>
            </a:pPr>
            <a:endParaRPr lang="fr-CA" dirty="0" smtClean="0"/>
          </a:p>
          <a:p>
            <a:r>
              <a:rPr lang="fr-CA" dirty="0" smtClean="0"/>
              <a:t>Mettre en place des protocoles relatif à l’hygiène personnelle, au port du masque (obligatoire), au nettoyage des installations avant et après les activités, au nombre maximal de personne autorisé dans un local, au sens de circulation dans les corridors et autres espaces.</a:t>
            </a:r>
          </a:p>
          <a:p>
            <a:endParaRPr lang="fr-CA" dirty="0"/>
          </a:p>
          <a:p>
            <a:r>
              <a:rPr lang="fr-CA" dirty="0"/>
              <a:t>Installer des affiches relatives aux MSP</a:t>
            </a:r>
            <a:r>
              <a:rPr lang="fr-CA" dirty="0" smtClean="0"/>
              <a:t>.</a:t>
            </a:r>
          </a:p>
          <a:p>
            <a:pPr marL="0" indent="0">
              <a:buNone/>
            </a:pPr>
            <a:endParaRPr lang="fr-CA" dirty="0" smtClean="0"/>
          </a:p>
        </p:txBody>
      </p:sp>
    </p:spTree>
    <p:extLst>
      <p:ext uri="{BB962C8B-B14F-4D97-AF65-F5344CB8AC3E}">
        <p14:creationId xmlns:p14="http://schemas.microsoft.com/office/powerpoint/2010/main" xmlns="" val="813055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 personnel du CC/</a:t>
            </a:r>
            <a:r>
              <a:rPr lang="fr-CA" b="1" dirty="0" err="1" smtClean="0"/>
              <a:t>Esc</a:t>
            </a:r>
            <a:r>
              <a:rPr lang="fr-CA" b="1" dirty="0" smtClean="0"/>
              <a:t> doit (suite) :</a:t>
            </a:r>
            <a:endParaRPr lang="fr-CA" b="1" dirty="0"/>
          </a:p>
        </p:txBody>
      </p:sp>
      <p:sp>
        <p:nvSpPr>
          <p:cNvPr id="3" name="Espace réservé du contenu 2"/>
          <p:cNvSpPr>
            <a:spLocks noGrp="1"/>
          </p:cNvSpPr>
          <p:nvPr>
            <p:ph idx="1"/>
          </p:nvPr>
        </p:nvSpPr>
        <p:spPr>
          <a:xfrm>
            <a:off x="838200" y="1690688"/>
            <a:ext cx="10515600" cy="4615222"/>
          </a:xfrm>
        </p:spPr>
        <p:txBody>
          <a:bodyPr>
            <a:normAutofit fontScale="92500" lnSpcReduction="20000"/>
          </a:bodyPr>
          <a:lstStyle/>
          <a:p>
            <a:r>
              <a:rPr lang="fr-CA" dirty="0"/>
              <a:t>Rendre accessible des endroits pour le lavage des mains, des lotions ou lingettes désinfectantes pour les mains, des lingettes désinfectantes pour les surfaces et le matériel.</a:t>
            </a:r>
          </a:p>
          <a:p>
            <a:endParaRPr lang="fr-CA" dirty="0" smtClean="0"/>
          </a:p>
          <a:p>
            <a:r>
              <a:rPr lang="fr-CA" dirty="0" smtClean="0"/>
              <a:t>Faire </a:t>
            </a:r>
            <a:r>
              <a:rPr lang="fr-CA" dirty="0"/>
              <a:t>la promotion des bonnes pratiques relatives aux MSP ainsi que </a:t>
            </a:r>
            <a:r>
              <a:rPr lang="fr-CA" b="1" u="sng" dirty="0"/>
              <a:t>montrer l’exemple</a:t>
            </a:r>
            <a:r>
              <a:rPr lang="fr-CA" dirty="0" smtClean="0"/>
              <a:t>.</a:t>
            </a:r>
          </a:p>
          <a:p>
            <a:endParaRPr lang="fr-CA" dirty="0"/>
          </a:p>
          <a:p>
            <a:r>
              <a:rPr lang="fr-CA" dirty="0" smtClean="0"/>
              <a:t>Exercer une supervision </a:t>
            </a:r>
            <a:r>
              <a:rPr lang="fr-CA" b="1" u="sng" dirty="0" smtClean="0"/>
              <a:t>accrue</a:t>
            </a:r>
            <a:r>
              <a:rPr lang="fr-CA" dirty="0" smtClean="0"/>
              <a:t> des cadets quant au respect des MSP.</a:t>
            </a:r>
          </a:p>
          <a:p>
            <a:pPr marL="0" indent="0">
              <a:buNone/>
            </a:pPr>
            <a:endParaRPr lang="fr-CA" dirty="0"/>
          </a:p>
          <a:p>
            <a:r>
              <a:rPr lang="fr-CA" dirty="0" smtClean="0"/>
              <a:t>Communiquer efficacement avec les cadets et leurs parents/tuteurs en ce qui a trait aux MSP mises en place, au déroulement des activités et tout autre sujet lié à la COVID-19.</a:t>
            </a:r>
          </a:p>
          <a:p>
            <a:pPr marL="0" indent="0">
              <a:buNone/>
            </a:pPr>
            <a:endParaRPr lang="fr-CA" dirty="0" smtClean="0"/>
          </a:p>
        </p:txBody>
      </p:sp>
    </p:spTree>
    <p:extLst>
      <p:ext uri="{BB962C8B-B14F-4D97-AF65-F5344CB8AC3E}">
        <p14:creationId xmlns:p14="http://schemas.microsoft.com/office/powerpoint/2010/main" xmlns="" val="4264328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MSP au CC/</a:t>
            </a:r>
            <a:r>
              <a:rPr lang="fr-CA" b="1" dirty="0" err="1" smtClean="0"/>
              <a:t>Esc</a:t>
            </a:r>
            <a:r>
              <a:rPr lang="fr-CA" b="1" dirty="0" smtClean="0"/>
              <a:t> lors de l’arrivée</a:t>
            </a:r>
            <a:endParaRPr lang="fr-CA" b="1" dirty="0"/>
          </a:p>
        </p:txBody>
      </p:sp>
      <p:sp>
        <p:nvSpPr>
          <p:cNvPr id="3" name="Espace réservé du texte 2"/>
          <p:cNvSpPr>
            <a:spLocks noGrp="1"/>
          </p:cNvSpPr>
          <p:nvPr>
            <p:ph type="body" idx="1"/>
          </p:nvPr>
        </p:nvSpPr>
        <p:spPr/>
        <p:txBody>
          <a:bodyPr/>
          <a:lstStyle/>
          <a:p>
            <a:r>
              <a:rPr lang="fr-CA" dirty="0" smtClean="0"/>
              <a:t>OBLIGATOIRE</a:t>
            </a:r>
            <a:endParaRPr lang="fr-CA" dirty="0"/>
          </a:p>
        </p:txBody>
      </p:sp>
      <p:sp>
        <p:nvSpPr>
          <p:cNvPr id="4" name="Espace réservé du contenu 3"/>
          <p:cNvSpPr>
            <a:spLocks noGrp="1"/>
          </p:cNvSpPr>
          <p:nvPr>
            <p:ph sz="half" idx="2"/>
          </p:nvPr>
        </p:nvSpPr>
        <p:spPr/>
        <p:txBody>
          <a:bodyPr>
            <a:normAutofit fontScale="92500" lnSpcReduction="20000"/>
          </a:bodyPr>
          <a:lstStyle/>
          <a:p>
            <a:pPr lvl="1"/>
            <a:r>
              <a:rPr lang="fr-CA" dirty="0" smtClean="0"/>
              <a:t>Le lavage des mains pendant 20 secondes avec de l’eau et du savon ou une lotion désinfectante pour les mains.</a:t>
            </a:r>
          </a:p>
          <a:p>
            <a:pPr marL="457200" lvl="1" indent="0">
              <a:buNone/>
            </a:pPr>
            <a:endParaRPr lang="fr-CA" dirty="0" smtClean="0"/>
          </a:p>
          <a:p>
            <a:pPr lvl="1"/>
            <a:r>
              <a:rPr lang="fr-CA" dirty="0" smtClean="0"/>
              <a:t>Chaque membre du personnel adulte et chaque cadet devra porter un masque non médical (MNM) </a:t>
            </a:r>
            <a:r>
              <a:rPr lang="fr-CA" u="sng" dirty="0" smtClean="0"/>
              <a:t>en tout temps</a:t>
            </a:r>
            <a:r>
              <a:rPr lang="fr-CA" dirty="0" smtClean="0"/>
              <a:t> à l’intérieur.  </a:t>
            </a:r>
          </a:p>
          <a:p>
            <a:pPr marL="457200" lvl="1" indent="0">
              <a:buNone/>
            </a:pPr>
            <a:endParaRPr lang="fr-CA" dirty="0" smtClean="0"/>
          </a:p>
          <a:p>
            <a:pPr lvl="1"/>
            <a:r>
              <a:rPr lang="fr-CA" dirty="0" smtClean="0"/>
              <a:t>Un MNM personnel sans restriction quant à la forme et à la couleur devra être porté jusqu’à ce qu’un MNM soit fourni par le Gp S Nat CRJC.</a:t>
            </a:r>
          </a:p>
          <a:p>
            <a:endParaRPr lang="fr-CA" dirty="0"/>
          </a:p>
        </p:txBody>
      </p:sp>
      <p:sp>
        <p:nvSpPr>
          <p:cNvPr id="5" name="Espace réservé du texte 4"/>
          <p:cNvSpPr>
            <a:spLocks noGrp="1"/>
          </p:cNvSpPr>
          <p:nvPr>
            <p:ph type="body" sz="quarter" idx="3"/>
          </p:nvPr>
        </p:nvSpPr>
        <p:spPr/>
        <p:txBody>
          <a:bodyPr/>
          <a:lstStyle/>
          <a:p>
            <a:r>
              <a:rPr lang="fr-CA" dirty="0" smtClean="0"/>
              <a:t>NON AUTORISÉ</a:t>
            </a:r>
            <a:endParaRPr lang="fr-CA" dirty="0"/>
          </a:p>
        </p:txBody>
      </p:sp>
      <p:sp>
        <p:nvSpPr>
          <p:cNvPr id="6" name="Espace réservé du contenu 5"/>
          <p:cNvSpPr>
            <a:spLocks noGrp="1"/>
          </p:cNvSpPr>
          <p:nvPr>
            <p:ph sz="quarter" idx="4"/>
          </p:nvPr>
        </p:nvSpPr>
        <p:spPr/>
        <p:txBody>
          <a:bodyPr/>
          <a:lstStyle/>
          <a:p>
            <a:pPr lvl="1"/>
            <a:r>
              <a:rPr lang="fr-CA" dirty="0" smtClean="0"/>
              <a:t>Il est interdit aux parents/tuteurs ou accompagnateurs de participer aux activités.</a:t>
            </a:r>
          </a:p>
        </p:txBody>
      </p:sp>
    </p:spTree>
    <p:extLst>
      <p:ext uri="{BB962C8B-B14F-4D97-AF65-F5344CB8AC3E}">
        <p14:creationId xmlns:p14="http://schemas.microsoft.com/office/powerpoint/2010/main" xmlns="" val="3088066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MSP au CC/</a:t>
            </a:r>
            <a:r>
              <a:rPr lang="fr-CA" b="1" dirty="0" err="1" smtClean="0"/>
              <a:t>Esc</a:t>
            </a:r>
            <a:r>
              <a:rPr lang="fr-CA" b="1" dirty="0" smtClean="0"/>
              <a:t> pendant les activités</a:t>
            </a:r>
            <a:endParaRPr lang="fr-CA" b="1" dirty="0"/>
          </a:p>
        </p:txBody>
      </p:sp>
      <p:sp>
        <p:nvSpPr>
          <p:cNvPr id="3" name="Espace réservé du texte 2"/>
          <p:cNvSpPr>
            <a:spLocks noGrp="1"/>
          </p:cNvSpPr>
          <p:nvPr>
            <p:ph type="body" idx="1"/>
          </p:nvPr>
        </p:nvSpPr>
        <p:spPr/>
        <p:txBody>
          <a:bodyPr/>
          <a:lstStyle/>
          <a:p>
            <a:r>
              <a:rPr lang="fr-CA" dirty="0" smtClean="0"/>
              <a:t>OBLIGATOIRE</a:t>
            </a:r>
            <a:endParaRPr lang="fr-CA" dirty="0"/>
          </a:p>
        </p:txBody>
      </p:sp>
      <p:sp>
        <p:nvSpPr>
          <p:cNvPr id="4" name="Espace réservé du contenu 3"/>
          <p:cNvSpPr>
            <a:spLocks noGrp="1"/>
          </p:cNvSpPr>
          <p:nvPr>
            <p:ph sz="half" idx="2"/>
          </p:nvPr>
        </p:nvSpPr>
        <p:spPr/>
        <p:txBody>
          <a:bodyPr>
            <a:normAutofit fontScale="92500" lnSpcReduction="10000"/>
          </a:bodyPr>
          <a:lstStyle/>
          <a:p>
            <a:pPr lvl="1"/>
            <a:r>
              <a:rPr lang="fr-CA" dirty="0" smtClean="0"/>
              <a:t>Respecter la distanciation sociale (2 mètres de distance avec une autre personne) pour la tenue de toutes les activités.</a:t>
            </a:r>
          </a:p>
          <a:p>
            <a:pPr lvl="1"/>
            <a:endParaRPr lang="fr-CA" dirty="0"/>
          </a:p>
          <a:p>
            <a:pPr lvl="1"/>
            <a:r>
              <a:rPr lang="fr-CA" dirty="0" smtClean="0"/>
              <a:t>Respecter le sens de la circulation dans les corridors, escaliers et autres espaces.</a:t>
            </a:r>
          </a:p>
          <a:p>
            <a:pPr lvl="1"/>
            <a:endParaRPr lang="fr-CA" dirty="0"/>
          </a:p>
          <a:p>
            <a:pPr lvl="1"/>
            <a:r>
              <a:rPr lang="fr-CA" dirty="0" smtClean="0"/>
              <a:t>Respecter le nombre maximal de personne autorisé dans un local ou un espace en plein air.</a:t>
            </a:r>
          </a:p>
          <a:p>
            <a:endParaRPr lang="fr-CA" dirty="0"/>
          </a:p>
        </p:txBody>
      </p:sp>
      <p:sp>
        <p:nvSpPr>
          <p:cNvPr id="5" name="Espace réservé du texte 4"/>
          <p:cNvSpPr>
            <a:spLocks noGrp="1"/>
          </p:cNvSpPr>
          <p:nvPr>
            <p:ph type="body" sz="quarter" idx="3"/>
          </p:nvPr>
        </p:nvSpPr>
        <p:spPr/>
        <p:txBody>
          <a:bodyPr/>
          <a:lstStyle/>
          <a:p>
            <a:r>
              <a:rPr lang="fr-CA" dirty="0" smtClean="0"/>
              <a:t>NON AUTORISÉ</a:t>
            </a:r>
            <a:endParaRPr lang="fr-CA" dirty="0"/>
          </a:p>
        </p:txBody>
      </p:sp>
      <p:sp>
        <p:nvSpPr>
          <p:cNvPr id="6" name="Espace réservé du contenu 5"/>
          <p:cNvSpPr>
            <a:spLocks noGrp="1"/>
          </p:cNvSpPr>
          <p:nvPr>
            <p:ph sz="quarter" idx="4"/>
          </p:nvPr>
        </p:nvSpPr>
        <p:spPr>
          <a:xfrm>
            <a:off x="6172200" y="2505075"/>
            <a:ext cx="5183188" cy="4085506"/>
          </a:xfrm>
        </p:spPr>
        <p:txBody>
          <a:bodyPr>
            <a:normAutofit fontScale="70000" lnSpcReduction="20000"/>
          </a:bodyPr>
          <a:lstStyle/>
          <a:p>
            <a:pPr lvl="1"/>
            <a:r>
              <a:rPr lang="fr-CA" dirty="0" smtClean="0"/>
              <a:t>Échanger mon MNM avec un ami.</a:t>
            </a:r>
          </a:p>
          <a:p>
            <a:pPr lvl="1"/>
            <a:endParaRPr lang="fr-CA" dirty="0"/>
          </a:p>
          <a:p>
            <a:pPr lvl="1"/>
            <a:r>
              <a:rPr lang="fr-CA" dirty="0" smtClean="0"/>
              <a:t>Enlever mon MNM parce que j’ai chaud ou que je veux parler.</a:t>
            </a:r>
          </a:p>
          <a:p>
            <a:pPr lvl="1"/>
            <a:endParaRPr lang="fr-CA" dirty="0"/>
          </a:p>
          <a:p>
            <a:pPr lvl="1"/>
            <a:r>
              <a:rPr lang="fr-CA" dirty="0" smtClean="0"/>
              <a:t>Toucher fréquemment mon visage, mes yeux et mon nez.</a:t>
            </a:r>
          </a:p>
          <a:p>
            <a:pPr lvl="1"/>
            <a:endParaRPr lang="fr-CA" dirty="0"/>
          </a:p>
          <a:p>
            <a:pPr lvl="1"/>
            <a:r>
              <a:rPr lang="fr-CA" dirty="0" smtClean="0"/>
              <a:t>Ne pas respecter volontairement la distanciation sociale.</a:t>
            </a:r>
          </a:p>
          <a:p>
            <a:pPr lvl="1"/>
            <a:endParaRPr lang="fr-CA" dirty="0"/>
          </a:p>
          <a:p>
            <a:pPr lvl="1"/>
            <a:r>
              <a:rPr lang="fr-CA" dirty="0" smtClean="0"/>
              <a:t>Échanger du matériel avec un autre cadet sans l’avoir préalablement lavé et désinfecté.</a:t>
            </a:r>
          </a:p>
          <a:p>
            <a:pPr lvl="1"/>
            <a:endParaRPr lang="fr-CA" dirty="0"/>
          </a:p>
          <a:p>
            <a:pPr lvl="1"/>
            <a:r>
              <a:rPr lang="fr-CA" dirty="0" smtClean="0"/>
              <a:t>Aller dans des locaux ou espaces autres que celui où mon activité se déroule, sauf les salles de bains.</a:t>
            </a:r>
            <a:endParaRPr lang="fr-CA" dirty="0"/>
          </a:p>
          <a:p>
            <a:pPr lvl="1"/>
            <a:endParaRPr lang="fr-CA" dirty="0" smtClean="0"/>
          </a:p>
        </p:txBody>
      </p:sp>
    </p:spTree>
    <p:extLst>
      <p:ext uri="{BB962C8B-B14F-4D97-AF65-F5344CB8AC3E}">
        <p14:creationId xmlns:p14="http://schemas.microsoft.com/office/powerpoint/2010/main" xmlns="" val="3267503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MSP au CC/</a:t>
            </a:r>
            <a:r>
              <a:rPr lang="fr-CA" b="1" dirty="0" err="1" smtClean="0"/>
              <a:t>Esc</a:t>
            </a:r>
            <a:r>
              <a:rPr lang="fr-CA" b="1" dirty="0" smtClean="0"/>
              <a:t> lorsque je quitte</a:t>
            </a:r>
            <a:endParaRPr lang="fr-CA" b="1" dirty="0"/>
          </a:p>
        </p:txBody>
      </p:sp>
      <p:sp>
        <p:nvSpPr>
          <p:cNvPr id="3" name="Espace réservé du texte 2"/>
          <p:cNvSpPr>
            <a:spLocks noGrp="1"/>
          </p:cNvSpPr>
          <p:nvPr>
            <p:ph type="body" idx="1"/>
          </p:nvPr>
        </p:nvSpPr>
        <p:spPr/>
        <p:txBody>
          <a:bodyPr/>
          <a:lstStyle/>
          <a:p>
            <a:r>
              <a:rPr lang="fr-CA" dirty="0" smtClean="0"/>
              <a:t>OBLIGATOIRE</a:t>
            </a:r>
            <a:endParaRPr lang="fr-CA" dirty="0"/>
          </a:p>
        </p:txBody>
      </p:sp>
      <p:sp>
        <p:nvSpPr>
          <p:cNvPr id="4" name="Espace réservé du contenu 3"/>
          <p:cNvSpPr>
            <a:spLocks noGrp="1"/>
          </p:cNvSpPr>
          <p:nvPr>
            <p:ph sz="half" idx="2"/>
          </p:nvPr>
        </p:nvSpPr>
        <p:spPr/>
        <p:txBody>
          <a:bodyPr>
            <a:normAutofit lnSpcReduction="10000"/>
          </a:bodyPr>
          <a:lstStyle/>
          <a:p>
            <a:pPr lvl="1"/>
            <a:r>
              <a:rPr lang="fr-CA" dirty="0" smtClean="0"/>
              <a:t>Le lavage et la désinfection des surfaces (ex:  bureaux, chaises) ainsi que du matériel utilisé.</a:t>
            </a:r>
          </a:p>
          <a:p>
            <a:pPr lvl="1"/>
            <a:endParaRPr lang="fr-CA" dirty="0"/>
          </a:p>
          <a:p>
            <a:pPr lvl="1"/>
            <a:r>
              <a:rPr lang="fr-CA" dirty="0" smtClean="0"/>
              <a:t>Le lavage des mains pendant 20 secondes avec de l’eau et du savon ou une lotion désinfectante pour les mains.</a:t>
            </a:r>
          </a:p>
          <a:p>
            <a:pPr marL="457200" lvl="1" indent="0">
              <a:buNone/>
            </a:pPr>
            <a:endParaRPr lang="fr-CA" dirty="0" smtClean="0"/>
          </a:p>
          <a:p>
            <a:pPr lvl="1"/>
            <a:r>
              <a:rPr lang="fr-CA" dirty="0" smtClean="0"/>
              <a:t>Le MNM doit être porté jusqu’à ce que je puisse être à l’extérieur.</a:t>
            </a:r>
          </a:p>
          <a:p>
            <a:endParaRPr lang="fr-CA" dirty="0"/>
          </a:p>
        </p:txBody>
      </p:sp>
      <p:sp>
        <p:nvSpPr>
          <p:cNvPr id="5" name="Espace réservé du texte 4"/>
          <p:cNvSpPr>
            <a:spLocks noGrp="1"/>
          </p:cNvSpPr>
          <p:nvPr>
            <p:ph type="body" sz="quarter" idx="3"/>
          </p:nvPr>
        </p:nvSpPr>
        <p:spPr/>
        <p:txBody>
          <a:bodyPr/>
          <a:lstStyle/>
          <a:p>
            <a:r>
              <a:rPr lang="fr-CA" dirty="0" smtClean="0"/>
              <a:t>NON AUTORISÉ</a:t>
            </a:r>
            <a:endParaRPr lang="fr-CA" dirty="0"/>
          </a:p>
        </p:txBody>
      </p:sp>
      <p:sp>
        <p:nvSpPr>
          <p:cNvPr id="6" name="Espace réservé du contenu 5"/>
          <p:cNvSpPr>
            <a:spLocks noGrp="1"/>
          </p:cNvSpPr>
          <p:nvPr>
            <p:ph sz="quarter" idx="4"/>
          </p:nvPr>
        </p:nvSpPr>
        <p:spPr/>
        <p:txBody>
          <a:bodyPr/>
          <a:lstStyle/>
          <a:p>
            <a:pPr lvl="1"/>
            <a:r>
              <a:rPr lang="fr-CA" dirty="0" smtClean="0"/>
              <a:t>Les parents/tuteurs ou accompagnateurs ne sont pas autorisés à participer activement aux activités.</a:t>
            </a:r>
          </a:p>
        </p:txBody>
      </p:sp>
    </p:spTree>
    <p:extLst>
      <p:ext uri="{BB962C8B-B14F-4D97-AF65-F5344CB8AC3E}">
        <p14:creationId xmlns:p14="http://schemas.microsoft.com/office/powerpoint/2010/main" xmlns="" val="183936042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755e96d3-40aa-4ef3-b41a-97d284ec57a0">AE4AR5M6C2XK-455605747-106</_dlc_DocId>
    <_dlc_DocIdUrl xmlns="755e96d3-40aa-4ef3-b41a-97d284ec57a0">
      <Url>https://collaboration.cadets.gc.ca/sites/EST/_layouts/15/DocIdRedir.aspx?ID=AE4AR5M6C2XK-455605747-106</Url>
      <Description>AE4AR5M6C2XK-455605747-106</Description>
    </_dlc_DocIdUrl>
    <Cat_x00e9_gorie xmlns="42c9ddb5-4f86-417b-a185-7885503f8bc6">Document</Cat_x00e9_gorie>
    <Sujet xmlns="42c9ddb5-4f86-417b-a185-7885503f8bc6">Directives-Plans Action / Action Plan-Directives</Sujet>
    <Langue xmlns="42c9ddb5-4f86-417b-a185-7885503f8bc6">
      <Value>Français</Value>
    </Lang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C9544EC1F68A4E9021FC87258C079C" ma:contentTypeVersion="5" ma:contentTypeDescription="Create a new document." ma:contentTypeScope="" ma:versionID="5cfc155586f6f5a866e9b3782012a3eb">
  <xsd:schema xmlns:xsd="http://www.w3.org/2001/XMLSchema" xmlns:xs="http://www.w3.org/2001/XMLSchema" xmlns:p="http://schemas.microsoft.com/office/2006/metadata/properties" xmlns:ns2="42c9ddb5-4f86-417b-a185-7885503f8bc6" xmlns:ns3="755e96d3-40aa-4ef3-b41a-97d284ec57a0" targetNamespace="http://schemas.microsoft.com/office/2006/metadata/properties" ma:root="true" ma:fieldsID="585806c9781de207c3f75d603c458cb3" ns2:_="" ns3:_="">
    <xsd:import namespace="42c9ddb5-4f86-417b-a185-7885503f8bc6"/>
    <xsd:import namespace="755e96d3-40aa-4ef3-b41a-97d284ec57a0"/>
    <xsd:element name="properties">
      <xsd:complexType>
        <xsd:sequence>
          <xsd:element name="documentManagement">
            <xsd:complexType>
              <xsd:all>
                <xsd:element ref="ns2:Langue" minOccurs="0"/>
                <xsd:element ref="ns2:Cat_x00e9_gorie"/>
                <xsd:element ref="ns2:Sujet" minOccurs="0"/>
                <xsd:element ref="ns3:_dlc_DocId" minOccurs="0"/>
                <xsd:element ref="ns3:_dlc_DocIdUrl" minOccurs="0"/>
                <xsd:element ref="ns3: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c9ddb5-4f86-417b-a185-7885503f8bc6" elementFormDefault="qualified">
    <xsd:import namespace="http://schemas.microsoft.com/office/2006/documentManagement/types"/>
    <xsd:import namespace="http://schemas.microsoft.com/office/infopath/2007/PartnerControls"/>
    <xsd:element name="Langue" ma:index="2" nillable="true" ma:displayName="Langue" ma:internalName="Langue" ma:readOnly="false" ma:requiredMultiChoice="true">
      <xsd:complexType>
        <xsd:complexContent>
          <xsd:extension base="dms:MultiChoice">
            <xsd:sequence>
              <xsd:element name="Value" maxOccurs="unbounded" minOccurs="0" nillable="true">
                <xsd:simpleType>
                  <xsd:restriction base="dms:Choice">
                    <xsd:enumeration value="Français"/>
                    <xsd:enumeration value="Anglais"/>
                  </xsd:restriction>
                </xsd:simpleType>
              </xsd:element>
            </xsd:sequence>
          </xsd:extension>
        </xsd:complexContent>
      </xsd:complexType>
    </xsd:element>
    <xsd:element name="Cat_x00e9_gorie" ma:index="3" ma:displayName="Catégorie" ma:format="Dropdown" ma:indexed="true" ma:internalName="Cat_x00e9_gorie" ma:readOnly="false">
      <xsd:simpleType>
        <xsd:restriction base="dms:Choice">
          <xsd:enumeration value="Document"/>
          <xsd:enumeration value="Briefings"/>
          <xsd:enumeration value="test"/>
        </xsd:restriction>
      </xsd:simpleType>
    </xsd:element>
    <xsd:element name="Sujet" ma:index="4" nillable="true" ma:displayName="Sujet" ma:description="Permet de grouper les documents" ma:format="Dropdown" ma:internalName="Sujet" ma:readOnly="false">
      <xsd:simpleType>
        <xsd:restriction base="dms:Choice">
          <xsd:enumeration value="Directives-Plans Action / Action Plan-Directives"/>
          <xsd:enumeration value="Solde-relevé d'emplois / Pay-Employement records"/>
          <xsd:enumeration value="Messages du commandant URSC Est / RCSU Eastern CO's Messages"/>
          <xsd:enumeration value="Généralités / General"/>
          <xsd:enumeration value="Message du G Sout Nat CRJC / Message from Nat CJCR Sup G"/>
          <xsd:enumeration value="Ressources santé mentale / Mental Health Resources"/>
          <xsd:enumeration value="Fermeture de l'année d'instruction / Training Year Close-Out"/>
          <xsd:enumeration value="Enrôlement /Enrollment"/>
          <xsd:enumeration value="CEC Virtuel 2020 / Virtual CTC 2020"/>
        </xsd:restriction>
      </xsd:simpleType>
    </xsd:element>
  </xsd:schema>
  <xsd:schema xmlns:xsd="http://www.w3.org/2001/XMLSchema" xmlns:xs="http://www.w3.org/2001/XMLSchema" xmlns:dms="http://schemas.microsoft.com/office/2006/documentManagement/types" xmlns:pc="http://schemas.microsoft.com/office/infopath/2007/PartnerControls" targetNamespace="755e96d3-40aa-4ef3-b41a-97d284ec57a0" elementFormDefault="qualified">
    <xsd:import namespace="http://schemas.microsoft.com/office/2006/documentManagement/types"/>
    <xsd:import namespace="http://schemas.microsoft.com/office/infopath/2007/PartnerControls"/>
    <xsd:element name="_dlc_DocId" ma:index="7" nillable="true" ma:displayName="Document ID Value" ma:description="The value of the document ID assigned to this item." ma:internalName="_dlc_DocId" ma:readOnly="true">
      <xsd:simpleType>
        <xsd:restriction base="dms:Text"/>
      </xsd:simpleType>
    </xsd:element>
    <xsd:element name="_dlc_DocIdUrl" ma:index="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ersist ID" ma:description="Keep ID on add." ma:hidden="true" ma:internalName="_dlc_DocIdPersistId" ma:readOnly="true">
      <xsd:simpleType>
        <xsd:restriction base="dms:Boolean"/>
      </xsd:simpleType>
    </xsd:element>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D705051-5DD9-497C-9E5B-06A1FCBF028D}">
  <ds:schemaRefs>
    <ds:schemaRef ds:uri="http://schemas.microsoft.com/sharepoint/v3/contenttype/forms"/>
  </ds:schemaRefs>
</ds:datastoreItem>
</file>

<file path=customXml/itemProps2.xml><?xml version="1.0" encoding="utf-8"?>
<ds:datastoreItem xmlns:ds="http://schemas.openxmlformats.org/officeDocument/2006/customXml" ds:itemID="{9E7B93EF-7710-4AD5-B27D-7506B34D4349}">
  <ds:schemaRefs>
    <ds:schemaRef ds:uri="http://purl.org/dc/elements/1.1/"/>
    <ds:schemaRef ds:uri="http://schemas.microsoft.com/office/2006/metadata/properties"/>
    <ds:schemaRef ds:uri="755e96d3-40aa-4ef3-b41a-97d284ec57a0"/>
    <ds:schemaRef ds:uri="http://schemas.microsoft.com/office/2006/documentManagement/types"/>
    <ds:schemaRef ds:uri="http://purl.org/dc/terms/"/>
    <ds:schemaRef ds:uri="http://schemas.openxmlformats.org/package/2006/metadata/core-properties"/>
    <ds:schemaRef ds:uri="http://purl.org/dc/dcmitype/"/>
    <ds:schemaRef ds:uri="9dfc97c7-2d90-402b-8753-549ae182b149"/>
    <ds:schemaRef ds:uri="http://schemas.microsoft.com/office/infopath/2007/PartnerControls"/>
    <ds:schemaRef ds:uri="a0040588-a56d-4931-b816-65deee797ffc"/>
    <ds:schemaRef ds:uri="http://www.w3.org/XML/1998/namespace"/>
    <ds:schemaRef ds:uri="42c9ddb5-4f86-417b-a185-7885503f8bc6"/>
  </ds:schemaRefs>
</ds:datastoreItem>
</file>

<file path=customXml/itemProps3.xml><?xml version="1.0" encoding="utf-8"?>
<ds:datastoreItem xmlns:ds="http://schemas.openxmlformats.org/officeDocument/2006/customXml" ds:itemID="{3293E86A-68B9-42F9-9B40-557D8EB2F6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c9ddb5-4f86-417b-a185-7885503f8bc6"/>
    <ds:schemaRef ds:uri="755e96d3-40aa-4ef3-b41a-97d284ec57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F5F4A86-7ED6-469F-B8B6-358454C5BD3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171</TotalTime>
  <Words>975</Words>
  <Application>Microsoft Office PowerPoint</Application>
  <PresentationFormat>Personnalisé</PresentationFormat>
  <Paragraphs>111</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Reprise des activités en personne au sein du Programme des cadets du Canada dans un contexte COVID-19</vt:lpstr>
      <vt:lpstr>Contexte</vt:lpstr>
      <vt:lpstr>Les mesures de santé publique (MSP)</vt:lpstr>
      <vt:lpstr>Le Cmdt du CC/Esc doit:</vt:lpstr>
      <vt:lpstr>Le personnel du CC/Esc doit:</vt:lpstr>
      <vt:lpstr>Le personnel du CC/Esc doit (suite) :</vt:lpstr>
      <vt:lpstr>Les MSP au CC/Esc lors de l’arrivée</vt:lpstr>
      <vt:lpstr>Les MSP au CC/Esc pendant les activités</vt:lpstr>
      <vt:lpstr>Les MSP au CC/Esc lorsque je quitte</vt:lpstr>
      <vt:lpstr>J’ai des symptômes</vt:lpstr>
      <vt:lpstr>Je ne veux pas/ne peux pas participer aux activités en personne.  Y a-t-il des conséquences ?</vt:lpstr>
      <vt:lpstr>Les activités</vt:lpstr>
    </vt:vector>
  </TitlesOfParts>
  <Company>NATL CJCR SP GP SMC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Briefing – Reprise des activités en personne dans un environnement COVID-19</dc:title>
  <dc:creator>Jolin Capt MEM</dc:creator>
  <cp:lastModifiedBy>johannefortin</cp:lastModifiedBy>
  <cp:revision>37</cp:revision>
  <cp:lastPrinted>2020-08-20T18:20:22Z</cp:lastPrinted>
  <dcterms:created xsi:type="dcterms:W3CDTF">2020-07-28T17:37:54Z</dcterms:created>
  <dcterms:modified xsi:type="dcterms:W3CDTF">2020-09-08T21:02:56Z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0x01010098C9544EC1F68A4E9021FC87258C079C</vt:lpwstr>
  </property>
  <property fmtid="{D5CDD505-2E9C-101B-9397-08002B2CF9AE}" pid="3" name="_dlc_DocIdItemGuid">
    <vt:lpwstr>d4cf0c6d-7c2b-4f59-b574-de324f53513b</vt:lpwstr>
  </property>
</Properties>
</file>